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715000" cx="9144000"/>
  <p:notesSz cx="8229600" cy="14630400"/>
  <p:embeddedFontLst>
    <p:embeddedFont>
      <p:font typeface="Inter"/>
      <p:regular r:id="rId18"/>
      <p:bold r:id="rId19"/>
      <p:italic r:id="rId20"/>
      <p:boldItalic r:id="rId21"/>
    </p:embeddedFont>
    <p:embeddedFont>
      <p:font typeface="Roboto Mon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A3019FC-669E-4308-AF76-817717EEA1AF}">
  <a:tblStyle styleId="{BA3019FC-669E-4308-AF76-817717EEA1A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italic.fntdata"/><Relationship Id="rId22" Type="http://schemas.openxmlformats.org/officeDocument/2006/relationships/font" Target="fonts/RobotoMono-regular.fntdata"/><Relationship Id="rId21" Type="http://schemas.openxmlformats.org/officeDocument/2006/relationships/font" Target="fonts/Inter-boldItalic.fntdata"/><Relationship Id="rId24" Type="http://schemas.openxmlformats.org/officeDocument/2006/relationships/font" Target="fonts/RobotoMono-italic.fntdata"/><Relationship Id="rId23" Type="http://schemas.openxmlformats.org/officeDocument/2006/relationships/font" Target="fonts/RobotoMon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Inter-bold.fntdata"/><Relationship Id="rId18" Type="http://schemas.openxmlformats.org/officeDocument/2006/relationships/font" Target="fonts/Inter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delightex.com/NVW-BYA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8a639b74dd_3_0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8a639b74dd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g38a639b74dd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9725" lvl="0" marL="4572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AutoNum type="arabicParenR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Make sure your list successfully controls multiple objects using lists. This shows you've mastered code reusability for basic actions.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0" marL="4572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AutoNum type="arabicParenR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Assign realistic masses to your objects (e.g., Light: 0.1-0.5kg, Heavy: 5-10kg). 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39725" lvl="0" marL="45720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AutoNum type="arabicParenR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Configure their bounciness: Light objects should have bounciness between 0.6-0.8, while heavy objects should be less bouncy, at 0.1-0.2. 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8a45802eb7_1_1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8a45802eb7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8a45802eb7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8ab83f0af_0_25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8ab83f0af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88ab83f0af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33"/>
              <a:buFont typeface="Inter"/>
              <a:buNone/>
            </a:pPr>
            <a:r>
              <a:rPr lang="en-US" sz="149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 this lesson, we're building a "Gravity Control Room" to understand how to make game objects move and interact just like in the real world. </a:t>
            </a:r>
            <a:endParaRPr sz="149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" name="Google Shape;6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8a3f371765_1_0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8a3f371765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https://edu.delightex.com/NVW-BYA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38a3f371765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8a3f371765_1_22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8a3f371765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1" name="Google Shape;91;g38a3f371765_1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Remember to enable Physics for object added </a:t>
            </a:r>
            <a:endParaRPr/>
          </a:p>
        </p:txBody>
      </p:sp>
      <p:sp>
        <p:nvSpPr>
          <p:cNvPr id="108" name="Google Shape;10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dbb7e4f7e_2_5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37dbb7e4f7e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Remember to enable Physics for object added </a:t>
            </a:r>
            <a:endParaRPr/>
          </a:p>
        </p:txBody>
      </p:sp>
      <p:sp>
        <p:nvSpPr>
          <p:cNvPr id="136" name="Google Shape;136;g37dbb7e4f7e_2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Inter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2525"/>
              </a:solidFill>
            </a:endParaRPr>
          </a:p>
        </p:txBody>
      </p:sp>
      <p:sp>
        <p:nvSpPr>
          <p:cNvPr id="154" name="Google Shape;15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/>
          <p:nvPr>
            <p:ph idx="2" type="sldImg"/>
          </p:nvPr>
        </p:nvSpPr>
        <p:spPr>
          <a:xfrm>
            <a:off x="960115" y="1143000"/>
            <a:ext cx="493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5381625"/>
            <a:ext cx="747659" cy="178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5381625"/>
            <a:ext cx="747659" cy="178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5381625"/>
            <a:ext cx="747659" cy="178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5381625"/>
            <a:ext cx="747659" cy="178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5381625"/>
            <a:ext cx="747659" cy="178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5381625"/>
            <a:ext cx="747659" cy="178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5381625"/>
            <a:ext cx="747659" cy="178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5381625"/>
            <a:ext cx="747659" cy="178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7" Type="http://schemas.openxmlformats.org/officeDocument/2006/relationships/image" Target="../media/image12.png"/><Relationship Id="rId8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12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du.delightex.com/NVW-BYA" TargetMode="External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hyperlink" Target="https://edu.delightex.com/NVW-BYA" TargetMode="External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5" Type="http://schemas.openxmlformats.org/officeDocument/2006/relationships/hyperlink" Target="https://edu.delightex.com/NRS-SRY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11" Type="http://schemas.openxmlformats.org/officeDocument/2006/relationships/image" Target="../media/image12.png"/><Relationship Id="rId10" Type="http://schemas.openxmlformats.org/officeDocument/2006/relationships/image" Target="../media/image22.png"/><Relationship Id="rId9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Relationship Id="rId6" Type="http://schemas.openxmlformats.org/officeDocument/2006/relationships/image" Target="../media/image14.png"/><Relationship Id="rId7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/>
        </p:nvSpPr>
        <p:spPr>
          <a:xfrm>
            <a:off x="880775" y="318650"/>
            <a:ext cx="6386700" cy="4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Lesson</a:t>
            </a:r>
            <a:r>
              <a:rPr lang="en-US"/>
              <a:t> Flow</a:t>
            </a:r>
            <a:br>
              <a:rPr lang="en-U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Show teacher example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Show student remix project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Students remix project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Students add in 2/4/6 items -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Stop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Show how to implement gravity/velocity logic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Students decide on how much bounciness, each item, decide on mass of each item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Extension - add an event handler for alarm button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add object to spin outs side room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to consider -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hide one of the locked panels/walls so students can see into room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remind</a:t>
            </a:r>
            <a:r>
              <a:rPr lang="en-US"/>
              <a:t> students of editing tools zoom in/out, shortcuts to see whole scene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make sure all items have physics and code enabled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make sure function is labelled correctly e.g if named item that code reflects that e.g for all </a:t>
            </a:r>
            <a:r>
              <a:rPr lang="en-US">
                <a:highlight>
                  <a:srgbClr val="FFFF00"/>
                </a:highlight>
              </a:rPr>
              <a:t>items </a:t>
            </a:r>
            <a:r>
              <a:rPr lang="en-US"/>
              <a:t>in gravity push </a:t>
            </a:r>
            <a:r>
              <a:rPr lang="en-US">
                <a:highlight>
                  <a:srgbClr val="FFFF00"/>
                </a:highlight>
              </a:rPr>
              <a:t>items</a:t>
            </a:r>
            <a:r>
              <a:rPr lang="en-US"/>
              <a:t> with up velocity + 10 or for all </a:t>
            </a:r>
            <a:r>
              <a:rPr lang="en-US">
                <a:highlight>
                  <a:srgbClr val="FFFF00"/>
                </a:highlight>
              </a:rPr>
              <a:t>elements </a:t>
            </a:r>
            <a:r>
              <a:rPr lang="en-US"/>
              <a:t>in gravity apply for each </a:t>
            </a:r>
            <a:r>
              <a:rPr lang="en-US">
                <a:highlight>
                  <a:srgbClr val="FFFF00"/>
                </a:highlight>
              </a:rPr>
              <a:t>element</a:t>
            </a:r>
            <a:r>
              <a:rPr lang="en-US"/>
              <a:t> velocity + 10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0C1D7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0" title="Screenshot 2025-10-07 at 13.20.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25" y="86903"/>
            <a:ext cx="8027326" cy="55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1" title="Screenshot 2025-09-11 at 13.54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25" y="547700"/>
            <a:ext cx="3770100" cy="18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 title="Screenshot 2025-09-11 at 13.52.1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350" y="525900"/>
            <a:ext cx="372427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 title="Screenshot 2025-09-11 at 13.51.5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25" y="3351200"/>
            <a:ext cx="3550508" cy="1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 title="Screenshot 2025-09-11 at 13.59.0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3438" y="3351200"/>
            <a:ext cx="2798862" cy="17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/>
          <p:nvPr/>
        </p:nvSpPr>
        <p:spPr>
          <a:xfrm>
            <a:off x="512117" y="2466914"/>
            <a:ext cx="36648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5"/>
              <a:buFont typeface="Inter"/>
              <a:buNone/>
            </a:pPr>
            <a:r>
              <a:rPr b="1" lang="en-US" sz="1505">
                <a:latin typeface="Inter"/>
                <a:ea typeface="Inter"/>
                <a:cs typeface="Inter"/>
                <a:sym typeface="Inter"/>
              </a:rPr>
              <a:t>Push your items in 2 directions</a:t>
            </a:r>
            <a:endParaRPr b="1" i="0" sz="1505" cap="none" strike="noStrike"/>
          </a:p>
        </p:txBody>
      </p:sp>
      <p:sp>
        <p:nvSpPr>
          <p:cNvPr id="192" name="Google Shape;192;p21"/>
          <p:cNvSpPr/>
          <p:nvPr/>
        </p:nvSpPr>
        <p:spPr>
          <a:xfrm>
            <a:off x="359717" y="172040"/>
            <a:ext cx="36648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5"/>
              <a:buFont typeface="Inter"/>
              <a:buNone/>
            </a:pPr>
            <a:r>
              <a:rPr b="1" lang="en-US" sz="1505" u="sng">
                <a:latin typeface="Inter"/>
                <a:ea typeface="Inter"/>
                <a:cs typeface="Inter"/>
                <a:sym typeface="Inter"/>
              </a:rPr>
              <a:t>Extension ideas </a:t>
            </a:r>
            <a:endParaRPr b="1" i="0" sz="1505" u="sng" cap="none" strike="noStrike"/>
          </a:p>
        </p:txBody>
      </p:sp>
      <p:sp>
        <p:nvSpPr>
          <p:cNvPr id="193" name="Google Shape;193;p21"/>
          <p:cNvSpPr/>
          <p:nvPr/>
        </p:nvSpPr>
        <p:spPr>
          <a:xfrm>
            <a:off x="4626918" y="2619314"/>
            <a:ext cx="36648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5"/>
              <a:buFont typeface="Inter"/>
              <a:buNone/>
            </a:pPr>
            <a:r>
              <a:rPr b="1" lang="en-US" sz="1505">
                <a:latin typeface="Inter"/>
                <a:ea typeface="Inter"/>
                <a:cs typeface="Inter"/>
                <a:sym typeface="Inter"/>
              </a:rPr>
              <a:t>Create an off and on button </a:t>
            </a:r>
            <a:endParaRPr b="1" i="0" sz="1505" cap="none" strike="noStrike"/>
          </a:p>
        </p:txBody>
      </p:sp>
      <p:sp>
        <p:nvSpPr>
          <p:cNvPr id="194" name="Google Shape;194;p21"/>
          <p:cNvSpPr/>
          <p:nvPr/>
        </p:nvSpPr>
        <p:spPr>
          <a:xfrm>
            <a:off x="1197929" y="5286330"/>
            <a:ext cx="5777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5"/>
              <a:buFont typeface="Inter"/>
              <a:buNone/>
            </a:pPr>
            <a:r>
              <a:rPr b="1" lang="en-US" sz="1505">
                <a:latin typeface="Inter"/>
                <a:ea typeface="Inter"/>
                <a:cs typeface="Inter"/>
                <a:sym typeface="Inter"/>
              </a:rPr>
              <a:t>Add some space debris outside and make it spin</a:t>
            </a:r>
            <a:endParaRPr b="1" i="0" sz="1505" cap="none" strike="noStrike"/>
          </a:p>
        </p:txBody>
      </p:sp>
      <p:pic>
        <p:nvPicPr>
          <p:cNvPr id="195" name="Google Shape;195;p21" title="Screenshot 2025-09-12 at 04.52.2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0150" y="1685725"/>
            <a:ext cx="794325" cy="2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 title="Screenshot 2025-09-12 at 04.52.13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1907" y="656320"/>
            <a:ext cx="472717" cy="2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 title="Screenshot 2025-09-12 at 04.52.2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4787" y="1228520"/>
            <a:ext cx="1011775" cy="3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0C1D7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2" title="CoBlocks_Teacher_WAGOLL_L3_-_TEACHER (1).png"/>
          <p:cNvPicPr preferRelativeResize="0"/>
          <p:nvPr/>
        </p:nvPicPr>
        <p:blipFill rotWithShape="1">
          <a:blip r:embed="rId3">
            <a:alphaModFix/>
          </a:blip>
          <a:srcRect b="23471" l="0" r="25289" t="0"/>
          <a:stretch/>
        </p:blipFill>
        <p:spPr>
          <a:xfrm>
            <a:off x="335088" y="155650"/>
            <a:ext cx="3592524" cy="5204777"/>
          </a:xfrm>
          <a:prstGeom prst="rect">
            <a:avLst/>
          </a:prstGeom>
          <a:solidFill>
            <a:srgbClr val="DADBF1"/>
          </a:solidFill>
          <a:ln>
            <a:noFill/>
          </a:ln>
        </p:spPr>
      </p:pic>
      <p:sp>
        <p:nvSpPr>
          <p:cNvPr id="204" name="Google Shape;204;p22"/>
          <p:cNvSpPr txBox="1"/>
          <p:nvPr/>
        </p:nvSpPr>
        <p:spPr>
          <a:xfrm>
            <a:off x="3614775" y="2759708"/>
            <a:ext cx="50973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 🔁 Loops through each item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The code goes through each object in the list one by one.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🚀 Pushes each item upward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Every object is pushed up with a speed of </a:t>
            </a:r>
            <a:r>
              <a:rPr b="1" lang="en-US" sz="1100">
                <a:solidFill>
                  <a:schemeClr val="dk1"/>
                </a:solidFill>
              </a:rPr>
              <a:t>10</a:t>
            </a:r>
            <a:r>
              <a:rPr lang="en-US" sz="1100">
                <a:solidFill>
                  <a:schemeClr val="dk1"/>
                </a:solidFill>
              </a:rPr>
              <a:t>, making it look like it's floating away.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🧠 Uses a loop to repeat actions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This is a great example of how loops can be used to apply the same action to many things.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3163103" y="0"/>
            <a:ext cx="55230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Starts when you press Play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The code begins running as soon as the Play button is clicked.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🌍 Turns off gravity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set gravity pull to 0</a:t>
            </a:r>
            <a:r>
              <a:rPr lang="en-US" sz="1100">
                <a:solidFill>
                  <a:schemeClr val="dk1"/>
                </a:solidFill>
              </a:rPr>
              <a:t> makes everything float—like in space!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4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3276600" y="1674663"/>
            <a:ext cx="30000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📦</a:t>
            </a:r>
            <a:r>
              <a:rPr lang="en-US" sz="1100">
                <a:solidFill>
                  <a:schemeClr val="dk1"/>
                </a:solidFill>
              </a:rPr>
              <a:t> </a:t>
            </a:r>
            <a:r>
              <a:rPr b="1" lang="en-US" sz="1700">
                <a:solidFill>
                  <a:schemeClr val="dk1"/>
                </a:solidFill>
              </a:rPr>
              <a:t> Creates a list of objects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A list called </a:t>
            </a:r>
            <a:r>
              <a:rPr lang="en-US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gravity</a:t>
            </a:r>
            <a:r>
              <a:rPr lang="en-US" sz="1100">
                <a:solidFill>
                  <a:schemeClr val="dk1"/>
                </a:solidFill>
              </a:rPr>
              <a:t> is made, and filled with items like:</a:t>
            </a:r>
            <a:endParaRPr/>
          </a:p>
        </p:txBody>
      </p:sp>
      <p:sp>
        <p:nvSpPr>
          <p:cNvPr id="207" name="Google Shape;207;p22"/>
          <p:cNvSpPr txBox="1"/>
          <p:nvPr/>
        </p:nvSpPr>
        <p:spPr>
          <a:xfrm>
            <a:off x="7452200" y="0"/>
            <a:ext cx="12339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Plenary</a:t>
            </a:r>
            <a:endParaRPr b="1" u="sng"/>
          </a:p>
        </p:txBody>
      </p:sp>
      <p:sp>
        <p:nvSpPr>
          <p:cNvPr id="208" name="Google Shape;208;p22"/>
          <p:cNvSpPr/>
          <p:nvPr/>
        </p:nvSpPr>
        <p:spPr>
          <a:xfrm>
            <a:off x="3524250" y="3981450"/>
            <a:ext cx="5010300" cy="43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3067050" y="1238250"/>
            <a:ext cx="5010300" cy="43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3371850" y="3200400"/>
            <a:ext cx="5010300" cy="43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3219450" y="2152650"/>
            <a:ext cx="5010300" cy="43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3676650" y="4972050"/>
            <a:ext cx="5010300" cy="43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2" title="Screenshot 2025-09-12 at 04.52.2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026" y="4610100"/>
            <a:ext cx="878598" cy="3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 title="Screenshot 2025-09-12 at 04.52.1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293" y="3981450"/>
            <a:ext cx="522863" cy="3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0C1D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115125" y="101704"/>
            <a:ext cx="806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27"/>
              <a:buFont typeface="Inter"/>
              <a:buNone/>
            </a:pPr>
            <a:r>
              <a:rPr b="1" i="0" lang="en-US" sz="2626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Gravity Control Room: Mastering Game Physics</a:t>
            </a:r>
            <a:endParaRPr b="0" i="0" sz="2626" u="none" cap="none" strike="noStrike"/>
          </a:p>
        </p:txBody>
      </p:sp>
      <p:sp>
        <p:nvSpPr>
          <p:cNvPr id="55" name="Google Shape;55;p12"/>
          <p:cNvSpPr txBox="1"/>
          <p:nvPr/>
        </p:nvSpPr>
        <p:spPr>
          <a:xfrm>
            <a:off x="381000" y="30480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2"/>
          <p:cNvSpPr txBox="1"/>
          <p:nvPr/>
        </p:nvSpPr>
        <p:spPr>
          <a:xfrm>
            <a:off x="381000" y="5029200"/>
            <a:ext cx="741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https://edu.delightex.com/NVW-BYA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2" title="Screenshot 2025-10-07 at 09.00.0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25" y="1071373"/>
            <a:ext cx="8296525" cy="34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0C1D7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191325" y="179800"/>
            <a:ext cx="44856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5"/>
              <a:buFont typeface="Inter"/>
              <a:buNone/>
            </a:pPr>
            <a:r>
              <a:rPr b="1" lang="en-US" sz="2508">
                <a:latin typeface="Inter"/>
                <a:ea typeface="Inter"/>
                <a:cs typeface="Inter"/>
                <a:sym typeface="Inter"/>
              </a:rPr>
              <a:t>Learning </a:t>
            </a:r>
            <a:r>
              <a:rPr b="1" i="0" lang="en-US" sz="2508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Objectives</a:t>
            </a:r>
            <a:endParaRPr b="0" i="0" sz="2508" u="none" cap="none" strike="noStrike"/>
          </a:p>
        </p:txBody>
      </p:sp>
      <p:sp>
        <p:nvSpPr>
          <p:cNvPr id="64" name="Google Shape;64;p13"/>
          <p:cNvSpPr/>
          <p:nvPr/>
        </p:nvSpPr>
        <p:spPr>
          <a:xfrm>
            <a:off x="304501" y="749489"/>
            <a:ext cx="70884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9326" lvl="0" marL="359361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3144"/>
              <a:buFont typeface="Inter"/>
              <a:buChar char="●"/>
            </a:pPr>
            <a:r>
              <a:rPr b="1" i="0" lang="en-US" sz="3144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Organize ele</a:t>
            </a:r>
            <a:r>
              <a:rPr b="1" lang="en-US" sz="314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ments</a:t>
            </a:r>
            <a:r>
              <a:rPr b="1" i="0" lang="en-US" sz="3144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with Lists</a:t>
            </a:r>
            <a:endParaRPr b="0" i="0" sz="3144" u="none" cap="none" strike="noStrike"/>
          </a:p>
        </p:txBody>
      </p:sp>
      <p:sp>
        <p:nvSpPr>
          <p:cNvPr id="65" name="Google Shape;65;p13"/>
          <p:cNvSpPr/>
          <p:nvPr/>
        </p:nvSpPr>
        <p:spPr>
          <a:xfrm>
            <a:off x="316114" y="1484680"/>
            <a:ext cx="86082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79326" lvl="0" marL="359361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3144"/>
              <a:buFont typeface="Inter"/>
              <a:buChar char="●"/>
            </a:pPr>
            <a:r>
              <a:rPr b="1" i="0" lang="en-US" sz="3144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Implement Realistic Collision</a:t>
            </a:r>
            <a:r>
              <a:rPr b="1" lang="en-US" sz="3144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endParaRPr b="0" i="0" sz="3144" u="none" cap="none" strike="noStrike"/>
          </a:p>
        </p:txBody>
      </p:sp>
      <p:sp>
        <p:nvSpPr>
          <p:cNvPr id="66" name="Google Shape;66;p13"/>
          <p:cNvSpPr/>
          <p:nvPr/>
        </p:nvSpPr>
        <p:spPr>
          <a:xfrm>
            <a:off x="374179" y="2251025"/>
            <a:ext cx="1157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44"/>
              <a:buFont typeface="Inter"/>
              <a:buNone/>
            </a:pPr>
            <a:r>
              <a:rPr b="1" i="0" lang="en-US" sz="257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Lists</a:t>
            </a:r>
            <a:endParaRPr b="0" i="0" sz="2570" u="none" cap="none" strike="noStrike"/>
          </a:p>
        </p:txBody>
      </p:sp>
      <p:sp>
        <p:nvSpPr>
          <p:cNvPr id="67" name="Google Shape;67;p13"/>
          <p:cNvSpPr txBox="1"/>
          <p:nvPr/>
        </p:nvSpPr>
        <p:spPr>
          <a:xfrm>
            <a:off x="304800" y="2667000"/>
            <a:ext cx="513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as a container that holds many items</a:t>
            </a:r>
            <a:endParaRPr sz="2400"/>
          </a:p>
        </p:txBody>
      </p:sp>
      <p:sp>
        <p:nvSpPr>
          <p:cNvPr id="68" name="Google Shape;68;p13"/>
          <p:cNvSpPr txBox="1"/>
          <p:nvPr/>
        </p:nvSpPr>
        <p:spPr>
          <a:xfrm>
            <a:off x="228600" y="3200400"/>
            <a:ext cx="620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lists help you manage multiple game objects</a:t>
            </a:r>
            <a:endParaRPr sz="2400"/>
          </a:p>
        </p:txBody>
      </p:sp>
      <p:sp>
        <p:nvSpPr>
          <p:cNvPr id="69" name="Google Shape;69;p13"/>
          <p:cNvSpPr/>
          <p:nvPr/>
        </p:nvSpPr>
        <p:spPr>
          <a:xfrm>
            <a:off x="361118" y="3715774"/>
            <a:ext cx="54300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92"/>
              <a:buFont typeface="Inter"/>
              <a:buNone/>
            </a:pPr>
            <a:r>
              <a:rPr b="1" i="0" lang="en-US" sz="285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Collision Detection</a:t>
            </a:r>
            <a:endParaRPr b="0" i="0" sz="2859" u="none" cap="none" strike="noStrike"/>
          </a:p>
        </p:txBody>
      </p:sp>
      <p:sp>
        <p:nvSpPr>
          <p:cNvPr id="70" name="Google Shape;70;p13"/>
          <p:cNvSpPr txBox="1"/>
          <p:nvPr/>
        </p:nvSpPr>
        <p:spPr>
          <a:xfrm>
            <a:off x="304800" y="4662425"/>
            <a:ext cx="6454500" cy="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4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Essential for making things bounce, break, or stop!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304800" y="4129025"/>
            <a:ext cx="8059800" cy="5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4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How your game knows when two objects touch </a:t>
            </a:r>
            <a:endParaRPr sz="826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0C1D7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 title="Screenshot 2025-09-11 at 05.03.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050" y="578637"/>
            <a:ext cx="1740851" cy="672376"/>
          </a:xfrm>
          <a:prstGeom prst="rect">
            <a:avLst/>
          </a:prstGeom>
          <a:solidFill>
            <a:srgbClr val="DADBF1"/>
          </a:solidFill>
          <a:ln cap="flat" cmpd="sng" w="5625">
            <a:solidFill>
              <a:srgbClr val="6269D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" name="Google Shape;78;p14"/>
          <p:cNvSpPr/>
          <p:nvPr/>
        </p:nvSpPr>
        <p:spPr>
          <a:xfrm>
            <a:off x="287455" y="141024"/>
            <a:ext cx="81519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5"/>
              <a:buFont typeface="Inter"/>
              <a:buNone/>
            </a:pPr>
            <a:r>
              <a:rPr b="1" lang="en-US" sz="2095">
                <a:latin typeface="Inter"/>
                <a:ea typeface="Inter"/>
                <a:cs typeface="Inter"/>
                <a:sym typeface="Inter"/>
              </a:rPr>
              <a:t>Gravity Room - Teachers Version</a:t>
            </a:r>
            <a:endParaRPr b="0" i="0" sz="2095" u="none" cap="none" strike="noStrike"/>
          </a:p>
        </p:txBody>
      </p:sp>
      <p:sp>
        <p:nvSpPr>
          <p:cNvPr id="79" name="Google Shape;79;p14"/>
          <p:cNvSpPr txBox="1"/>
          <p:nvPr/>
        </p:nvSpPr>
        <p:spPr>
          <a:xfrm>
            <a:off x="287450" y="52449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4"/>
              </a:rPr>
              <a:t>https://edu.delightex.com/NVW-BYA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aphicFrame>
        <p:nvGraphicFramePr>
          <p:cNvPr id="80" name="Google Shape;80;p14"/>
          <p:cNvGraphicFramePr/>
          <p:nvPr/>
        </p:nvGraphicFramePr>
        <p:xfrm>
          <a:off x="3886200" y="727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{BA3019FC-669E-4308-AF76-817717EEA1AF}</a:tableStyleId>
              </a:tblPr>
              <a:tblGrid>
                <a:gridCol w="2524125"/>
                <a:gridCol w="2581275"/>
              </a:tblGrid>
              <a:tr h="974450"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090909"/>
                          </a:solidFill>
                        </a:rPr>
                        <a:t>1. Set gravity pull to 0</a:t>
                      </a:r>
                      <a:endParaRPr sz="1100">
                        <a:solidFill>
                          <a:srgbClr val="090909"/>
                        </a:solidFill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90909"/>
                          </a:solidFill>
                        </a:rPr>
                        <a:t>This sets how strong gravity is in the program. A gravity pull of 1 means things will slowly fall down, like a feather.​</a:t>
                      </a:r>
                      <a:endParaRPr sz="1100">
                        <a:solidFill>
                          <a:srgbClr val="090909"/>
                        </a:solidFill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1" name="Google Shape;81;p14"/>
          <p:cNvGraphicFramePr/>
          <p:nvPr/>
        </p:nvGraphicFramePr>
        <p:xfrm>
          <a:off x="3962400" y="20835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{BA3019FC-669E-4308-AF76-817717EEA1AF}</a:tableStyleId>
              </a:tblPr>
              <a:tblGrid>
                <a:gridCol w="2524125"/>
                <a:gridCol w="2581275"/>
              </a:tblGrid>
              <a:tr h="914400"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090909"/>
                          </a:solidFill>
                        </a:rPr>
                        <a:t>3. For each element  in gravity</a:t>
                      </a:r>
                      <a:r>
                        <a:rPr lang="en-US" sz="1100">
                          <a:solidFill>
                            <a:srgbClr val="090909"/>
                          </a:solidFill>
                        </a:rPr>
                        <a:t>​</a:t>
                      </a:r>
                      <a:endParaRPr sz="1100">
                        <a:solidFill>
                          <a:srgbClr val="090909"/>
                        </a:solidFill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90909"/>
                          </a:solidFill>
                        </a:rPr>
                        <a:t>This means we’ll look at each item in the gravity list, one at a time. If we had 3 balls in the list, we’d do something to each ball.​</a:t>
                      </a:r>
                      <a:endParaRPr sz="1100">
                        <a:solidFill>
                          <a:srgbClr val="090909"/>
                        </a:solidFill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2" name="Google Shape;82;p14"/>
          <p:cNvGraphicFramePr/>
          <p:nvPr/>
        </p:nvGraphicFramePr>
        <p:xfrm>
          <a:off x="3962400" y="10929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{BA3019FC-669E-4308-AF76-817717EEA1AF}</a:tableStyleId>
              </a:tblPr>
              <a:tblGrid>
                <a:gridCol w="2524125"/>
                <a:gridCol w="2581275"/>
              </a:tblGrid>
              <a:tr h="742950"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090909"/>
                          </a:solidFill>
                        </a:rPr>
                        <a:t>2. Create empty list gravity</a:t>
                      </a:r>
                      <a:r>
                        <a:rPr lang="en-US" sz="1100">
                          <a:solidFill>
                            <a:srgbClr val="090909"/>
                          </a:solidFill>
                        </a:rPr>
                        <a:t>​</a:t>
                      </a:r>
                      <a:endParaRPr sz="1100">
                        <a:solidFill>
                          <a:srgbClr val="090909"/>
                        </a:solidFill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90909"/>
                          </a:solidFill>
                        </a:rPr>
                        <a:t>A list is like a box that can hold many things. Right now, the box is empty, but we’ll add things to it later.​</a:t>
                      </a:r>
                      <a:endParaRPr sz="1100">
                        <a:solidFill>
                          <a:srgbClr val="090909"/>
                        </a:solidFill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3" name="Google Shape;83;p14"/>
          <p:cNvGraphicFramePr/>
          <p:nvPr/>
        </p:nvGraphicFramePr>
        <p:xfrm>
          <a:off x="3962400" y="31503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{BA3019FC-669E-4308-AF76-817717EEA1AF}</a:tableStyleId>
              </a:tblPr>
              <a:tblGrid>
                <a:gridCol w="2524125"/>
                <a:gridCol w="2581275"/>
              </a:tblGrid>
              <a:tr h="914400"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090909"/>
                          </a:solidFill>
                        </a:rPr>
                        <a:t>4. Run separately</a:t>
                      </a:r>
                      <a:r>
                        <a:rPr lang="en-US" sz="1100">
                          <a:solidFill>
                            <a:srgbClr val="090909"/>
                          </a:solidFill>
                        </a:rPr>
                        <a:t>​</a:t>
                      </a:r>
                      <a:endParaRPr sz="1100">
                        <a:solidFill>
                          <a:srgbClr val="090909"/>
                        </a:solidFill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90909"/>
                          </a:solidFill>
                        </a:rPr>
                        <a:t>This tells the program to do the next steps for each item, but at the same time. Like having each ball move on its own without waiting for the others.​</a:t>
                      </a:r>
                      <a:endParaRPr sz="1100">
                        <a:solidFill>
                          <a:srgbClr val="090909"/>
                        </a:solidFill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4" name="Google Shape;84;p14"/>
          <p:cNvGraphicFramePr/>
          <p:nvPr/>
        </p:nvGraphicFramePr>
        <p:xfrm>
          <a:off x="3962400" y="42933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{BA3019FC-669E-4308-AF76-817717EEA1AF}</a:tableStyleId>
              </a:tblPr>
              <a:tblGrid>
                <a:gridCol w="2524125"/>
                <a:gridCol w="2581275"/>
              </a:tblGrid>
              <a:tr h="742950"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090909"/>
                          </a:solidFill>
                        </a:rPr>
                        <a:t>5 Push element up with velocity </a:t>
                      </a:r>
                      <a:endParaRPr sz="1100">
                        <a:solidFill>
                          <a:srgbClr val="090909"/>
                        </a:solidFill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90909"/>
                          </a:solidFill>
                        </a:rPr>
                        <a:t>This makes each item move upward quickly. Velocity 10 means it goes up fast, like jumping!​</a:t>
                      </a:r>
                      <a:endParaRPr sz="1100">
                        <a:solidFill>
                          <a:srgbClr val="090909"/>
                        </a:solidFill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5" name="Google Shape;85;p14"/>
          <p:cNvSpPr txBox="1"/>
          <p:nvPr/>
        </p:nvSpPr>
        <p:spPr>
          <a:xfrm>
            <a:off x="3962400" y="5190938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90909"/>
                </a:solidFill>
              </a:rPr>
              <a:t>6 When Button Clicked</a:t>
            </a:r>
            <a:endParaRPr sz="1100">
              <a:solidFill>
                <a:srgbClr val="090909"/>
              </a:solidFill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6553200" y="51816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90909"/>
                </a:solidFill>
              </a:rPr>
              <a:t>Reinstall gravity</a:t>
            </a:r>
            <a:endParaRPr sz="1100">
              <a:solidFill>
                <a:srgbClr val="090909"/>
              </a:solidFill>
            </a:endParaRPr>
          </a:p>
        </p:txBody>
      </p:sp>
      <p:pic>
        <p:nvPicPr>
          <p:cNvPr id="87" name="Google Shape;87;p14" title="CoBlocks_Teacher_WAGOLL_L3_-_LISTS_Teacher (3).png"/>
          <p:cNvPicPr preferRelativeResize="0"/>
          <p:nvPr/>
        </p:nvPicPr>
        <p:blipFill rotWithShape="1">
          <a:blip r:embed="rId5">
            <a:alphaModFix/>
          </a:blip>
          <a:srcRect b="22690" l="0" r="60992" t="0"/>
          <a:stretch/>
        </p:blipFill>
        <p:spPr>
          <a:xfrm>
            <a:off x="152400" y="407423"/>
            <a:ext cx="3240873" cy="4541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0C1D7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340776" y="190475"/>
            <a:ext cx="26658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5"/>
              <a:buFont typeface="Inter"/>
              <a:buNone/>
            </a:pPr>
            <a:r>
              <a:rPr b="1" lang="en-US" sz="2095">
                <a:latin typeface="Inter"/>
                <a:ea typeface="Inter"/>
                <a:cs typeface="Inter"/>
                <a:sym typeface="Inter"/>
              </a:rPr>
              <a:t>Gravity Room - Student Version</a:t>
            </a:r>
            <a:endParaRPr b="0" i="0" sz="2095" u="none" cap="none" strike="noStrike"/>
          </a:p>
        </p:txBody>
      </p:sp>
      <p:sp>
        <p:nvSpPr>
          <p:cNvPr id="94" name="Google Shape;94;p15"/>
          <p:cNvSpPr txBox="1"/>
          <p:nvPr/>
        </p:nvSpPr>
        <p:spPr>
          <a:xfrm>
            <a:off x="533400" y="3429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5" title="Screenshot 2025-09-11 at 05.06.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70" y="3668790"/>
            <a:ext cx="2999997" cy="109863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533395" y="3013200"/>
            <a:ext cx="31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7" name="Google Shape;97;p15"/>
          <p:cNvGraphicFramePr/>
          <p:nvPr/>
        </p:nvGraphicFramePr>
        <p:xfrm>
          <a:off x="3581400" y="42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{BA3019FC-669E-4308-AF76-817717EEA1AF}</a:tableStyleId>
              </a:tblPr>
              <a:tblGrid>
                <a:gridCol w="2524125"/>
                <a:gridCol w="2581275"/>
              </a:tblGrid>
              <a:tr h="974450"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090909"/>
                          </a:solidFill>
                        </a:rPr>
                        <a:t>1</a:t>
                      </a:r>
                      <a:r>
                        <a:rPr b="1" lang="en-US" sz="1100">
                          <a:solidFill>
                            <a:srgbClr val="090909"/>
                          </a:solidFill>
                        </a:rPr>
                        <a:t>. Set gravity pull to 1</a:t>
                      </a:r>
                      <a:r>
                        <a:rPr lang="en-US" sz="1100">
                          <a:solidFill>
                            <a:srgbClr val="090909"/>
                          </a:solidFill>
                        </a:rPr>
                        <a:t>​</a:t>
                      </a:r>
                      <a:endParaRPr sz="1100">
                        <a:solidFill>
                          <a:srgbClr val="090909"/>
                        </a:solidFill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90909"/>
                          </a:solidFill>
                        </a:rPr>
                        <a:t>This sets how strong gravity is in the program. A gravity pull of 1 means things will slowly fall down, like a feather.​</a:t>
                      </a:r>
                      <a:endParaRPr sz="1100">
                        <a:solidFill>
                          <a:srgbClr val="090909"/>
                        </a:solidFill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8" name="Google Shape;98;p15"/>
          <p:cNvGraphicFramePr/>
          <p:nvPr/>
        </p:nvGraphicFramePr>
        <p:xfrm>
          <a:off x="3657600" y="243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{BA3019FC-669E-4308-AF76-817717EEA1AF}</a:tableStyleId>
              </a:tblPr>
              <a:tblGrid>
                <a:gridCol w="2524125"/>
                <a:gridCol w="2581275"/>
              </a:tblGrid>
              <a:tr h="914400"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090909"/>
                          </a:solidFill>
                        </a:rPr>
                        <a:t>3</a:t>
                      </a:r>
                      <a:r>
                        <a:rPr b="1" lang="en-US" sz="1100">
                          <a:solidFill>
                            <a:srgbClr val="090909"/>
                          </a:solidFill>
                        </a:rPr>
                        <a:t>. For each element in gravity</a:t>
                      </a:r>
                      <a:r>
                        <a:rPr lang="en-US" sz="1100">
                          <a:solidFill>
                            <a:srgbClr val="090909"/>
                          </a:solidFill>
                        </a:rPr>
                        <a:t>​</a:t>
                      </a:r>
                      <a:endParaRPr sz="1100">
                        <a:solidFill>
                          <a:srgbClr val="090909"/>
                        </a:solidFill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90909"/>
                          </a:solidFill>
                        </a:rPr>
                        <a:t>This means we’ll look at each item in the gravity list, one at a time. If we had 3 balls in the list, we’d do something to each ball.​</a:t>
                      </a:r>
                      <a:endParaRPr sz="1100">
                        <a:solidFill>
                          <a:srgbClr val="090909"/>
                        </a:solidFill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9" name="Google Shape;99;p15"/>
          <p:cNvGraphicFramePr/>
          <p:nvPr/>
        </p:nvGraphicFramePr>
        <p:xfrm>
          <a:off x="3657600" y="144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{BA3019FC-669E-4308-AF76-817717EEA1AF}</a:tableStyleId>
              </a:tblPr>
              <a:tblGrid>
                <a:gridCol w="2524125"/>
                <a:gridCol w="2581275"/>
              </a:tblGrid>
              <a:tr h="742950"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090909"/>
                          </a:solidFill>
                        </a:rPr>
                        <a:t>2</a:t>
                      </a:r>
                      <a:r>
                        <a:rPr b="1" lang="en-US" sz="1100">
                          <a:solidFill>
                            <a:srgbClr val="090909"/>
                          </a:solidFill>
                        </a:rPr>
                        <a:t>. Create empty list gravity</a:t>
                      </a:r>
                      <a:r>
                        <a:rPr lang="en-US" sz="1100">
                          <a:solidFill>
                            <a:srgbClr val="090909"/>
                          </a:solidFill>
                        </a:rPr>
                        <a:t>​</a:t>
                      </a:r>
                      <a:endParaRPr sz="1100">
                        <a:solidFill>
                          <a:srgbClr val="090909"/>
                        </a:solidFill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90909"/>
                          </a:solidFill>
                        </a:rPr>
                        <a:t>A list is like a box that can hold many things. Right now, the box is empty, but we’ll add things to it later.​</a:t>
                      </a:r>
                      <a:endParaRPr sz="1100">
                        <a:solidFill>
                          <a:srgbClr val="090909"/>
                        </a:solidFill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0" name="Google Shape;100;p15"/>
          <p:cNvGraphicFramePr/>
          <p:nvPr/>
        </p:nvGraphicFramePr>
        <p:xfrm>
          <a:off x="3657600" y="350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{BA3019FC-669E-4308-AF76-817717EEA1AF}</a:tableStyleId>
              </a:tblPr>
              <a:tblGrid>
                <a:gridCol w="2524125"/>
                <a:gridCol w="2581275"/>
              </a:tblGrid>
              <a:tr h="914400"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090909"/>
                          </a:solidFill>
                        </a:rPr>
                        <a:t>4</a:t>
                      </a:r>
                      <a:r>
                        <a:rPr b="1" lang="en-US" sz="1100">
                          <a:solidFill>
                            <a:srgbClr val="090909"/>
                          </a:solidFill>
                        </a:rPr>
                        <a:t>. Run separately</a:t>
                      </a:r>
                      <a:r>
                        <a:rPr lang="en-US" sz="1100">
                          <a:solidFill>
                            <a:srgbClr val="090909"/>
                          </a:solidFill>
                        </a:rPr>
                        <a:t>​</a:t>
                      </a:r>
                      <a:endParaRPr sz="1100">
                        <a:solidFill>
                          <a:srgbClr val="090909"/>
                        </a:solidFill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90909"/>
                          </a:solidFill>
                        </a:rPr>
                        <a:t>This tells the program to do the next steps for each item, but at the same time. Like having each ball move on its own without waiting for the others.​</a:t>
                      </a:r>
                      <a:endParaRPr sz="1100">
                        <a:solidFill>
                          <a:srgbClr val="090909"/>
                        </a:solidFill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1" name="Google Shape;101;p15"/>
          <p:cNvGraphicFramePr/>
          <p:nvPr/>
        </p:nvGraphicFramePr>
        <p:xfrm>
          <a:off x="3657600" y="464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{BA3019FC-669E-4308-AF76-817717EEA1AF}</a:tableStyleId>
              </a:tblPr>
              <a:tblGrid>
                <a:gridCol w="2524125"/>
                <a:gridCol w="2581275"/>
              </a:tblGrid>
              <a:tr h="742950"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rgbClr val="090909"/>
                          </a:solidFill>
                        </a:rPr>
                        <a:t>5</a:t>
                      </a:r>
                      <a:r>
                        <a:rPr b="1" lang="en-US" sz="1100">
                          <a:solidFill>
                            <a:srgbClr val="090909"/>
                          </a:solidFill>
                        </a:rPr>
                        <a:t> Push element up with velocity </a:t>
                      </a:r>
                      <a:endParaRPr sz="1100">
                        <a:solidFill>
                          <a:srgbClr val="090909"/>
                        </a:solidFill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90909"/>
                          </a:solidFill>
                        </a:rPr>
                        <a:t>This makes each item move upward quickly. Velocity 10 means it goes up fast, like jumping!​</a:t>
                      </a:r>
                      <a:endParaRPr sz="1100">
                        <a:solidFill>
                          <a:srgbClr val="090909"/>
                        </a:solidFill>
                      </a:endParaRPr>
                    </a:p>
                  </a:txBody>
                  <a:tcPr marT="91425" marB="91425" marR="91425" marL="914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9090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2" name="Google Shape;102;p15" title="CoBlocks_Student_L3_-_Lists_ITEMS_STUDENT.png"/>
          <p:cNvPicPr preferRelativeResize="0"/>
          <p:nvPr/>
        </p:nvPicPr>
        <p:blipFill rotWithShape="1">
          <a:blip r:embed="rId4">
            <a:alphaModFix/>
          </a:blip>
          <a:srcRect b="53995" l="0" r="0" t="0"/>
          <a:stretch/>
        </p:blipFill>
        <p:spPr>
          <a:xfrm>
            <a:off x="218750" y="876050"/>
            <a:ext cx="4040698" cy="27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228600" y="32766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8890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90909"/>
                </a:solidFill>
              </a:rPr>
              <a:t>*Code has been disabled*</a:t>
            </a:r>
            <a:endParaRPr sz="1100">
              <a:solidFill>
                <a:srgbClr val="090909"/>
              </a:solidFill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76200" y="5105400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https://edu.delightex.com/NRS-SRY</a:t>
            </a:r>
            <a:b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0C1D7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496130" y="112524"/>
            <a:ext cx="81519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5"/>
              <a:buFont typeface="Inter"/>
              <a:buNone/>
            </a:pPr>
            <a:r>
              <a:rPr b="1" lang="en-US" sz="2095">
                <a:latin typeface="Inter"/>
                <a:ea typeface="Inter"/>
                <a:cs typeface="Inter"/>
                <a:sym typeface="Inter"/>
              </a:rPr>
              <a:t>Building Student Version</a:t>
            </a:r>
            <a:endParaRPr b="0" i="0" sz="2095" u="none" cap="none" strike="noStrike"/>
          </a:p>
        </p:txBody>
      </p:sp>
      <p:sp>
        <p:nvSpPr>
          <p:cNvPr id="111" name="Google Shape;111;p16"/>
          <p:cNvSpPr/>
          <p:nvPr/>
        </p:nvSpPr>
        <p:spPr>
          <a:xfrm>
            <a:off x="496119" y="1034195"/>
            <a:ext cx="81519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33"/>
              <a:buFont typeface="Inter"/>
              <a:buNone/>
            </a:pPr>
            <a:r>
              <a:t/>
            </a:r>
            <a:endParaRPr b="0" i="0" sz="1032" u="none" cap="none" strike="noStrike"/>
          </a:p>
        </p:txBody>
      </p:sp>
      <p:sp>
        <p:nvSpPr>
          <p:cNvPr id="112" name="Google Shape;112;p16"/>
          <p:cNvSpPr/>
          <p:nvPr/>
        </p:nvSpPr>
        <p:spPr>
          <a:xfrm>
            <a:off x="496119" y="1496027"/>
            <a:ext cx="4005000" cy="2100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496119" y="1090171"/>
            <a:ext cx="19155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99"/>
              <a:buFont typeface="Inter"/>
              <a:buNone/>
            </a:pPr>
            <a:r>
              <a:rPr b="1" i="0" lang="en-US" sz="1298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Set Up the Environment</a:t>
            </a:r>
            <a:endParaRPr b="0" i="0" sz="1298" u="none" cap="none" strike="noStrike"/>
          </a:p>
        </p:txBody>
      </p:sp>
      <p:sp>
        <p:nvSpPr>
          <p:cNvPr id="114" name="Google Shape;114;p16"/>
          <p:cNvSpPr/>
          <p:nvPr/>
        </p:nvSpPr>
        <p:spPr>
          <a:xfrm>
            <a:off x="496125" y="1743709"/>
            <a:ext cx="40050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33"/>
              <a:buFont typeface="Inter"/>
              <a:buNone/>
            </a:pPr>
            <a:r>
              <a:t/>
            </a:r>
            <a:endParaRPr b="0" i="0" sz="1505" u="none" cap="none" strike="noStrike"/>
          </a:p>
        </p:txBody>
      </p:sp>
      <p:sp>
        <p:nvSpPr>
          <p:cNvPr id="115" name="Google Shape;115;p16"/>
          <p:cNvSpPr/>
          <p:nvPr/>
        </p:nvSpPr>
        <p:spPr>
          <a:xfrm>
            <a:off x="4642843" y="1496027"/>
            <a:ext cx="4005000" cy="2100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4642843" y="1090171"/>
            <a:ext cx="17721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99"/>
              <a:buFont typeface="Inter"/>
              <a:buNone/>
            </a:pPr>
            <a:r>
              <a:rPr b="1" i="0" lang="en-US" sz="1298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Add </a:t>
            </a:r>
            <a:r>
              <a:rPr b="1" lang="en-US" sz="1298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different o</a:t>
            </a:r>
            <a:r>
              <a:rPr b="1" i="0" lang="en-US" sz="1298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bjects</a:t>
            </a:r>
            <a:endParaRPr b="0" i="0" sz="1298" u="none" cap="none" strike="noStrike"/>
          </a:p>
        </p:txBody>
      </p:sp>
      <p:sp>
        <p:nvSpPr>
          <p:cNvPr id="117" name="Google Shape;117;p16"/>
          <p:cNvSpPr/>
          <p:nvPr/>
        </p:nvSpPr>
        <p:spPr>
          <a:xfrm>
            <a:off x="4642844" y="1697864"/>
            <a:ext cx="42324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33"/>
              <a:buFont typeface="Inter"/>
              <a:buNone/>
            </a:pPr>
            <a:r>
              <a:t/>
            </a:r>
            <a:endParaRPr b="0" i="0" sz="1623" u="none" cap="none" strike="noStrike"/>
          </a:p>
        </p:txBody>
      </p:sp>
      <p:sp>
        <p:nvSpPr>
          <p:cNvPr id="118" name="Google Shape;118;p16"/>
          <p:cNvSpPr/>
          <p:nvPr/>
        </p:nvSpPr>
        <p:spPr>
          <a:xfrm>
            <a:off x="496119" y="3382710"/>
            <a:ext cx="4005000" cy="2100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496119" y="3418405"/>
            <a:ext cx="25803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99"/>
              <a:buFont typeface="Inter"/>
              <a:buNone/>
            </a:pPr>
            <a:r>
              <a:rPr b="1" i="0" lang="en-US" sz="1298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Implement Gravity Logic</a:t>
            </a:r>
            <a:endParaRPr b="0" i="0" sz="1298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4642843" y="3449758"/>
            <a:ext cx="4005000" cy="2100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6" title="CoBlocks_Scene_2_L3_-_Gravity,_Functions_,_Lists_STUDENT (1).png"/>
          <p:cNvPicPr preferRelativeResize="0"/>
          <p:nvPr/>
        </p:nvPicPr>
        <p:blipFill rotWithShape="1">
          <a:blip r:embed="rId3">
            <a:alphaModFix/>
          </a:blip>
          <a:srcRect b="76321" l="0" r="52595" t="0"/>
          <a:stretch/>
        </p:blipFill>
        <p:spPr>
          <a:xfrm>
            <a:off x="496125" y="1574279"/>
            <a:ext cx="2543325" cy="179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 title="CoBlocks(1)_Teacher_L3_-_TEACH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825" y="1623362"/>
            <a:ext cx="2963527" cy="16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 title="CoBlocks(1)_Teacher_L3_-_TEACHER (2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575" y="3746274"/>
            <a:ext cx="2759200" cy="3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 title="CoBlocks(1)_Teacher_L3_-_TEACHER (3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600" y="4225491"/>
            <a:ext cx="2963526" cy="82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 title="CoBlocks_Teacher_L3_-_TEACHER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6551" y="3747435"/>
            <a:ext cx="4005002" cy="156641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/>
          <p:nvPr/>
        </p:nvSpPr>
        <p:spPr>
          <a:xfrm>
            <a:off x="3931750" y="4203475"/>
            <a:ext cx="480600" cy="35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6" title="Screenshot 2025-09-11 at 10.07.1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8259" y="587581"/>
            <a:ext cx="2378224" cy="425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 title="Screenshot 2025-09-11 at 13.25.37.png"/>
          <p:cNvPicPr preferRelativeResize="0"/>
          <p:nvPr/>
        </p:nvPicPr>
        <p:blipFill rotWithShape="1">
          <a:blip r:embed="rId9">
            <a:alphaModFix/>
          </a:blip>
          <a:srcRect b="35459" l="0" r="0" t="32228"/>
          <a:stretch/>
        </p:blipFill>
        <p:spPr>
          <a:xfrm>
            <a:off x="2965349" y="522474"/>
            <a:ext cx="1503070" cy="56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6"/>
          <p:cNvGrpSpPr/>
          <p:nvPr/>
        </p:nvGrpSpPr>
        <p:grpSpPr>
          <a:xfrm>
            <a:off x="404000" y="5063100"/>
            <a:ext cx="3711724" cy="499450"/>
            <a:chOff x="404000" y="5063100"/>
            <a:chExt cx="3711724" cy="499450"/>
          </a:xfrm>
        </p:grpSpPr>
        <p:pic>
          <p:nvPicPr>
            <p:cNvPr id="130" name="Google Shape;130;p16" title="CoBlocks(1)_Teacher_L3_-_TEACHER (5).png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04000" y="5063100"/>
              <a:ext cx="3711724" cy="49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6" title="Screenshot 2025-09-12 at 04.52.20.png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57125" y="5105350"/>
              <a:ext cx="1077650" cy="31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16"/>
          <p:cNvSpPr/>
          <p:nvPr/>
        </p:nvSpPr>
        <p:spPr>
          <a:xfrm>
            <a:off x="3550750" y="2222275"/>
            <a:ext cx="480600" cy="35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0C1D7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496130" y="112524"/>
            <a:ext cx="81519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5"/>
              <a:buFont typeface="Inter"/>
              <a:buNone/>
            </a:pPr>
            <a:r>
              <a:rPr b="1" lang="en-US" sz="2095">
                <a:latin typeface="Inter"/>
                <a:ea typeface="Inter"/>
                <a:cs typeface="Inter"/>
                <a:sym typeface="Inter"/>
              </a:rPr>
              <a:t>Building student version</a:t>
            </a:r>
            <a:endParaRPr b="0" i="0" sz="2095" u="none" cap="none" strike="noStrike"/>
          </a:p>
        </p:txBody>
      </p:sp>
      <p:sp>
        <p:nvSpPr>
          <p:cNvPr id="139" name="Google Shape;139;p17"/>
          <p:cNvSpPr/>
          <p:nvPr/>
        </p:nvSpPr>
        <p:spPr>
          <a:xfrm>
            <a:off x="496119" y="1034195"/>
            <a:ext cx="81519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33"/>
              <a:buFont typeface="Inter"/>
              <a:buNone/>
            </a:pPr>
            <a:r>
              <a:t/>
            </a:r>
            <a:endParaRPr b="0" i="0" sz="1032" u="none" cap="none" strike="noStrike"/>
          </a:p>
        </p:txBody>
      </p:sp>
      <p:sp>
        <p:nvSpPr>
          <p:cNvPr id="140" name="Google Shape;140;p17"/>
          <p:cNvSpPr/>
          <p:nvPr/>
        </p:nvSpPr>
        <p:spPr>
          <a:xfrm>
            <a:off x="496119" y="1496027"/>
            <a:ext cx="4005000" cy="2100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>
            <a:off x="496119" y="1090171"/>
            <a:ext cx="19155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99"/>
              <a:buFont typeface="Inter"/>
              <a:buNone/>
            </a:pPr>
            <a:r>
              <a:rPr b="1" i="0" lang="en-US" sz="1298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Set Up the Environment</a:t>
            </a:r>
            <a:endParaRPr b="0" i="0" sz="1298" u="none" cap="none" strike="noStrike"/>
          </a:p>
        </p:txBody>
      </p:sp>
      <p:sp>
        <p:nvSpPr>
          <p:cNvPr id="142" name="Google Shape;142;p17"/>
          <p:cNvSpPr/>
          <p:nvPr/>
        </p:nvSpPr>
        <p:spPr>
          <a:xfrm>
            <a:off x="496125" y="1743709"/>
            <a:ext cx="40050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33"/>
              <a:buFont typeface="Inter"/>
              <a:buNone/>
            </a:pPr>
            <a:r>
              <a:t/>
            </a:r>
            <a:endParaRPr b="0" i="0" sz="1505" u="none" cap="none" strike="noStrike"/>
          </a:p>
        </p:txBody>
      </p:sp>
      <p:sp>
        <p:nvSpPr>
          <p:cNvPr id="143" name="Google Shape;143;p17"/>
          <p:cNvSpPr/>
          <p:nvPr/>
        </p:nvSpPr>
        <p:spPr>
          <a:xfrm>
            <a:off x="756642" y="3604771"/>
            <a:ext cx="17721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99"/>
              <a:buFont typeface="Inter"/>
              <a:buNone/>
            </a:pPr>
            <a:r>
              <a:rPr b="1" i="0" lang="en-US" sz="1298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Add </a:t>
            </a:r>
            <a:r>
              <a:rPr b="1" lang="en-US" sz="1298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different o</a:t>
            </a:r>
            <a:r>
              <a:rPr b="1" i="0" lang="en-US" sz="1298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bjects</a:t>
            </a:r>
            <a:endParaRPr b="0" i="0" sz="1298" u="none" cap="none" strike="noStrike"/>
          </a:p>
        </p:txBody>
      </p:sp>
      <p:sp>
        <p:nvSpPr>
          <p:cNvPr id="144" name="Google Shape;144;p17"/>
          <p:cNvSpPr/>
          <p:nvPr/>
        </p:nvSpPr>
        <p:spPr>
          <a:xfrm>
            <a:off x="4642844" y="1697864"/>
            <a:ext cx="42324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33"/>
              <a:buFont typeface="Inter"/>
              <a:buNone/>
            </a:pPr>
            <a:r>
              <a:t/>
            </a:r>
            <a:endParaRPr b="0" i="0" sz="1623" u="none" cap="none" strike="noStrike"/>
          </a:p>
        </p:txBody>
      </p:sp>
      <p:sp>
        <p:nvSpPr>
          <p:cNvPr id="145" name="Google Shape;145;p17"/>
          <p:cNvSpPr/>
          <p:nvPr/>
        </p:nvSpPr>
        <p:spPr>
          <a:xfrm>
            <a:off x="496119" y="3382710"/>
            <a:ext cx="4005000" cy="2100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7" title="CoBlocks_Scene_2_L3_-_Gravity,_Functions_,_Lists_STUDENT (1).png"/>
          <p:cNvPicPr preferRelativeResize="0"/>
          <p:nvPr/>
        </p:nvPicPr>
        <p:blipFill rotWithShape="1">
          <a:blip r:embed="rId3">
            <a:alphaModFix/>
          </a:blip>
          <a:srcRect b="76321" l="0" r="52595" t="0"/>
          <a:stretch/>
        </p:blipFill>
        <p:spPr>
          <a:xfrm>
            <a:off x="496125" y="1574279"/>
            <a:ext cx="2543325" cy="179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 title="CoBlocks(1)_Teacher_L3_-_TEACH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25" y="3909362"/>
            <a:ext cx="2963527" cy="166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5167" y="1144850"/>
            <a:ext cx="4514150" cy="410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 title="Screenshot 2025-09-11 at 10.07.1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6000" y="495978"/>
            <a:ext cx="2543325" cy="455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7" title="Screenshot 2025-09-11 at 13.25.37.png"/>
          <p:cNvPicPr preferRelativeResize="0"/>
          <p:nvPr/>
        </p:nvPicPr>
        <p:blipFill rotWithShape="1">
          <a:blip r:embed="rId7">
            <a:alphaModFix/>
          </a:blip>
          <a:srcRect b="35459" l="0" r="0" t="32228"/>
          <a:stretch/>
        </p:blipFill>
        <p:spPr>
          <a:xfrm>
            <a:off x="4191825" y="545855"/>
            <a:ext cx="1915500" cy="72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0C1D7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/>
          <p:nvPr/>
        </p:nvSpPr>
        <p:spPr>
          <a:xfrm>
            <a:off x="496127" y="763490"/>
            <a:ext cx="6590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5"/>
              <a:buFont typeface="Inter"/>
              <a:buNone/>
            </a:pPr>
            <a:r>
              <a:rPr b="1" i="0" lang="en-US" sz="2095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Testing Your Creations: Mini Plenary</a:t>
            </a:r>
            <a:endParaRPr b="0" i="0" sz="2095" u="none" cap="none" strike="noStrike"/>
          </a:p>
        </p:txBody>
      </p:sp>
      <p:sp>
        <p:nvSpPr>
          <p:cNvPr id="157" name="Google Shape;157;p18"/>
          <p:cNvSpPr/>
          <p:nvPr/>
        </p:nvSpPr>
        <p:spPr>
          <a:xfrm>
            <a:off x="496125" y="1247339"/>
            <a:ext cx="83790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33"/>
              <a:buFont typeface="Inter"/>
              <a:buNone/>
            </a:pPr>
            <a:r>
              <a:rPr b="0" i="0" lang="en-US" sz="185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Time to check if your Gravity Control Room is working as expected! Ask yourself these questions:</a:t>
            </a:r>
            <a:endParaRPr b="0" i="0" sz="1859" u="none" cap="none" strike="noStrike"/>
          </a:p>
        </p:txBody>
      </p:sp>
      <p:sp>
        <p:nvSpPr>
          <p:cNvPr id="158" name="Google Shape;158;p18"/>
          <p:cNvSpPr/>
          <p:nvPr/>
        </p:nvSpPr>
        <p:spPr>
          <a:xfrm>
            <a:off x="496119" y="2589361"/>
            <a:ext cx="2622900" cy="1674300"/>
          </a:xfrm>
          <a:prstGeom prst="roundRect">
            <a:avLst>
              <a:gd fmla="val 3952" name="adj"/>
            </a:avLst>
          </a:prstGeom>
          <a:solidFill>
            <a:srgbClr val="4950BC"/>
          </a:solidFill>
          <a:ln cap="flat" cmpd="sng" w="5625">
            <a:solidFill>
              <a:srgbClr val="626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>
            <a:off x="642640" y="2752163"/>
            <a:ext cx="17721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99"/>
              <a:buFont typeface="Inter"/>
              <a:buNone/>
            </a:pPr>
            <a:r>
              <a:rPr b="1" i="0" lang="en-US" sz="2597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 Objects Bounce?</a:t>
            </a:r>
            <a:endParaRPr b="0" i="0" sz="2597" u="none" cap="none" strike="noStrike"/>
          </a:p>
        </p:txBody>
      </p:sp>
      <p:sp>
        <p:nvSpPr>
          <p:cNvPr id="160" name="Google Shape;160;p18"/>
          <p:cNvSpPr/>
          <p:nvPr/>
        </p:nvSpPr>
        <p:spPr>
          <a:xfrm>
            <a:off x="3260601" y="2589361"/>
            <a:ext cx="2622900" cy="1674300"/>
          </a:xfrm>
          <a:prstGeom prst="roundRect">
            <a:avLst>
              <a:gd fmla="val 3952" name="adj"/>
            </a:avLst>
          </a:prstGeom>
          <a:solidFill>
            <a:srgbClr val="4950BC"/>
          </a:solidFill>
          <a:ln cap="flat" cmpd="sng" w="5625">
            <a:solidFill>
              <a:srgbClr val="626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6025083" y="2589361"/>
            <a:ext cx="2622900" cy="1674300"/>
          </a:xfrm>
          <a:prstGeom prst="roundRect">
            <a:avLst>
              <a:gd fmla="val 3952" name="adj"/>
            </a:avLst>
          </a:prstGeom>
          <a:solidFill>
            <a:srgbClr val="4950BC"/>
          </a:solidFill>
          <a:ln cap="flat" cmpd="sng" w="5625">
            <a:solidFill>
              <a:srgbClr val="626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3975" lIns="53975" spcFirstLastPara="1" rIns="53975" wrap="square" tIns="5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8"/>
          <p:cNvSpPr/>
          <p:nvPr/>
        </p:nvSpPr>
        <p:spPr>
          <a:xfrm>
            <a:off x="6171611" y="2752158"/>
            <a:ext cx="23298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99"/>
              <a:buFont typeface="Inter"/>
              <a:buNone/>
            </a:pPr>
            <a:r>
              <a:rPr b="1" i="0" lang="en-US" sz="2597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Weight Differences?</a:t>
            </a:r>
            <a:endParaRPr b="0" i="0" sz="2597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0C1D7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/>
          <p:nvPr/>
        </p:nvSpPr>
        <p:spPr>
          <a:xfrm>
            <a:off x="359717" y="314027"/>
            <a:ext cx="36648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5"/>
              <a:buFont typeface="Inter"/>
              <a:buNone/>
            </a:pPr>
            <a:r>
              <a:rPr b="1" i="0" lang="en-US" sz="1505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Physics in Action: Bounciness Settings</a:t>
            </a:r>
            <a:endParaRPr b="0" i="0" sz="1505" u="none" cap="none" strike="noStrike"/>
          </a:p>
        </p:txBody>
      </p:sp>
      <p:sp>
        <p:nvSpPr>
          <p:cNvPr id="169" name="Google Shape;169;p19"/>
          <p:cNvSpPr/>
          <p:nvPr/>
        </p:nvSpPr>
        <p:spPr>
          <a:xfrm>
            <a:off x="359719" y="827800"/>
            <a:ext cx="84978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738"/>
              <a:buFont typeface="Inter"/>
              <a:buNone/>
            </a:pPr>
            <a:r>
              <a:rPr b="0" i="0" lang="en-US" sz="150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'bounciness' (or restitution) property controls how much energy an object retains after a collision. Think about a super bouncy ball vs. a heavy rock!</a:t>
            </a:r>
            <a:endParaRPr b="0" i="0" sz="1505" u="none" cap="none" strike="noStrike"/>
          </a:p>
        </p:txBody>
      </p:sp>
      <p:sp>
        <p:nvSpPr>
          <p:cNvPr id="170" name="Google Shape;170;p19"/>
          <p:cNvSpPr/>
          <p:nvPr/>
        </p:nvSpPr>
        <p:spPr>
          <a:xfrm>
            <a:off x="283517" y="3726872"/>
            <a:ext cx="12849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4"/>
              <a:buFont typeface="Inter"/>
              <a:buNone/>
            </a:pPr>
            <a:r>
              <a:rPr b="1" i="0" lang="en-US" sz="1244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Light Objects</a:t>
            </a:r>
            <a:endParaRPr b="0" i="0" sz="1244" u="none" cap="none" strike="noStrike"/>
          </a:p>
        </p:txBody>
      </p:sp>
      <p:sp>
        <p:nvSpPr>
          <p:cNvPr id="171" name="Google Shape;171;p19"/>
          <p:cNvSpPr/>
          <p:nvPr/>
        </p:nvSpPr>
        <p:spPr>
          <a:xfrm>
            <a:off x="292675" y="4095650"/>
            <a:ext cx="3404400" cy="13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738"/>
              <a:buFont typeface="Inter"/>
              <a:buNone/>
            </a:pPr>
            <a:r>
              <a:rPr b="0" i="0" lang="en-US" sz="1337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For objects like a</a:t>
            </a:r>
            <a:r>
              <a:rPr lang="en-US" sz="13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clock or flash light</a:t>
            </a:r>
            <a:r>
              <a:rPr b="0" i="0" lang="en-US" sz="1337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set their bounciness to a higher value, typically </a:t>
            </a:r>
            <a:r>
              <a:rPr b="1" i="0" lang="en-US" sz="1337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0.6 - 0.8</a:t>
            </a:r>
            <a:r>
              <a:rPr b="0" i="0" lang="en-US" sz="1337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 This means they'll rebound with most of their initial energy.</a:t>
            </a:r>
            <a:endParaRPr b="0" i="0" sz="1337" u="none" cap="none" strike="noStrike"/>
          </a:p>
        </p:txBody>
      </p:sp>
      <p:sp>
        <p:nvSpPr>
          <p:cNvPr id="172" name="Google Shape;172;p19"/>
          <p:cNvSpPr/>
          <p:nvPr/>
        </p:nvSpPr>
        <p:spPr>
          <a:xfrm>
            <a:off x="4702150" y="3879272"/>
            <a:ext cx="12849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44"/>
              <a:buFont typeface="Inter"/>
              <a:buNone/>
            </a:pPr>
            <a:r>
              <a:rPr b="1" i="0" lang="en-US" sz="1344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Heavy Objects</a:t>
            </a:r>
            <a:endParaRPr b="0" i="0" sz="1344" u="none" cap="none" strike="noStrike"/>
          </a:p>
        </p:txBody>
      </p:sp>
      <p:sp>
        <p:nvSpPr>
          <p:cNvPr id="173" name="Google Shape;173;p19"/>
          <p:cNvSpPr/>
          <p:nvPr/>
        </p:nvSpPr>
        <p:spPr>
          <a:xfrm>
            <a:off x="4702150" y="4171852"/>
            <a:ext cx="4086900" cy="13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738"/>
              <a:buFont typeface="Inter"/>
              <a:buNone/>
            </a:pPr>
            <a:r>
              <a:rPr b="0" i="0" lang="en-US" sz="1437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For dense items like a </a:t>
            </a:r>
            <a:r>
              <a:rPr lang="en-US" sz="143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rock or sofa</a:t>
            </a:r>
            <a:r>
              <a:rPr b="0" i="0" lang="en-US" sz="1437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their bounciness should be much lower, around </a:t>
            </a:r>
            <a:r>
              <a:rPr b="1" i="0" lang="en-US" sz="1437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0.1 - 0.2</a:t>
            </a:r>
            <a:r>
              <a:rPr b="0" i="0" lang="en-US" sz="1437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 They'll absorb most of the impact and barely bounce.</a:t>
            </a:r>
            <a:endParaRPr b="0" i="0" sz="1437" u="none" cap="none" strike="noStrike"/>
          </a:p>
        </p:txBody>
      </p:sp>
      <p:pic>
        <p:nvPicPr>
          <p:cNvPr id="174" name="Google Shape;174;p19" title="Screenshot 2025-10-07 at 13.06.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225" y="1672663"/>
            <a:ext cx="1284900" cy="1596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 title="Screenshot 2025-10-07 at 13.06.2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125" y="1528275"/>
            <a:ext cx="2995747" cy="1740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